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86" r:id="rId3"/>
    <p:sldMasterId id="2147483660" r:id="rId4"/>
    <p:sldMasterId id="2147483672" r:id="rId5"/>
  </p:sldMasterIdLst>
  <p:notesMasterIdLst>
    <p:notesMasterId r:id="rId18"/>
  </p:notesMasterIdLst>
  <p:sldIdLst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99"/>
    <a:srgbClr val="FF33CC"/>
    <a:srgbClr val="FF6600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3233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996F86-AB49-4D05-87C4-88EFEBA9CE5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A50EB2-689A-44A5-B666-FEAE04DC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646615">
            <a:off x="6343650" y="2249488"/>
            <a:ext cx="2438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690488">
            <a:off x="6418263" y="284163"/>
            <a:ext cx="24511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857625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598242">
            <a:off x="5834063" y="4413250"/>
            <a:ext cx="31115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357188" y="500063"/>
            <a:ext cx="5786437" cy="3108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33CC"/>
                </a:solidFill>
                <a:latin typeface="+mn-lt"/>
              </a:rPr>
              <a:t>Механические травмы - это травмы, возникающие в результате механического воздействия на организм человека (ДТП, падения, удар и т.д.), а также при выполнении резких и сильных, часто не свойственных человеку движений.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BBB0-CD0D-4EBA-A819-82AB9DF69B8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049A-8534-45B9-8F23-A2ABF2C8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668A-A79F-4CCA-98BA-41362C01EB7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0D29-C9D1-4E88-9ED5-F6ACB039E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96" y="612775"/>
            <a:ext cx="8429684" cy="28876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C7EA-25C6-4ECF-A212-A58B7450ED5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2AEC-C642-473E-A517-E57CF501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CE3D-54A0-49FF-9D02-69A3900E806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C861-716A-4A95-91C6-41F307FA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B411-C8A8-4961-8872-BD6501263EA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0373-39E3-4388-815C-E2D7CF98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92F9-F830-41A0-8D06-9D7F802EB0A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CFFC-759F-4617-B8C7-CA0A99CB2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B903-D51E-461E-8B20-DC336A085D6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F66A-4E1E-43A3-957D-763875D1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6602-41F9-4D5A-93E4-92B5A9B512B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F595-4E9A-4826-A0DA-EECF49774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0F8A-DAE1-4BE0-8B19-D1F891E0F2E2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485B-62F1-4AC8-A58B-028DA9AF4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7456-EB9A-4F60-8B74-82D80E590AB3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E712-78A5-4B2A-A549-8F0FAC55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8DAC-F181-41E5-B88B-9FDFB4C0958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ECA9-17E6-4A4E-8B28-2504CF7A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E588-A1C5-46BF-8A75-71F847D79B7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5B8C-5244-4B6C-8614-B8868CA3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FA7C-541A-4FF1-9A84-7FB39B3CB2D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F0ED-AA24-4686-9DF8-ED764428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DD7A-362B-4EB6-A258-5060A8038A6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5C0B-8118-4BB2-8DA9-A2C104E3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D796-B184-4C16-95CA-7B7C7A0E73F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A2C7-FE07-456D-908E-E19BE4E2D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CDB0-724D-4F76-8C30-394E87785748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E9B4-049B-41C8-8C5A-E93D520F2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DBBE-82F8-44A2-887F-FD7046D040D9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2863-AE49-464C-BC4A-3D25AA0C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82EF-02C2-4226-85AC-49FA6301B8BB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362E-1020-42C5-9E6B-BBA4A8065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15B3-44B8-4988-B955-EEBF1CC3C82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9B38-F5DC-4857-AAF2-2A750F256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B082-A358-4A88-9399-15D7194F55B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E9C4-565A-40DE-8317-FAFF63E54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CAA7-6777-4D16-BDE9-30ED135DF55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2762D-9498-4060-8842-3085F2C3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F6B9-1475-4C9B-9AB1-6F16A27ACBB3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5DB2-D06C-4A5F-9A90-AE98063BE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AEE0-DB0F-49FF-B1B5-65A743A7BF3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E4E9-80BF-45E8-8545-A0789E3B4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0CB2-F9EF-4F40-8213-F9E9AEBC6C7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6774-88F3-442C-849D-AB785D05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D7BF-7440-4B08-820E-AD18E0FDC46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FE4D-5F4A-4B97-9D14-02AA8BA4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0856-A882-42D6-8D33-04B38D30096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AF22-D8F9-4A4C-862C-23666E9BC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085E-D390-483A-BA9E-BE3C922F59B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1F7B-E881-40AD-915B-C062E602D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BD65-7418-49EB-97BA-746CCA8AC33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5E28-21A6-41D3-A38C-1BEACCC2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A0EF-B88D-4A92-9FE3-031D41665D2B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13B9-66E8-4230-8CE2-8D37137EF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C941-F6BD-434F-9327-83979B0FACA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0493-18F3-4708-8260-9B26344AE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EDEB-87D7-40BB-9E0C-38128070673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E21C-2D87-482F-BB8E-7F9CA54C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C4-3D07-4A47-9C5C-B41C4A692A3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5D38-7BFC-4F80-B310-0FD64DA0E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2EF9-04BC-4254-8448-598F23DF3982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3F57-4B3B-4315-9916-ABBE9DD7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BA2E-A5E0-4AC8-A61C-FEA22F2F7FF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2D36-A5A1-4C8D-95D5-BFE0B461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0E4C-792E-4F08-ACA9-494B020A54B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1B5F-1A56-4531-A386-CA052D3A6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0AED-48FD-41AE-8DB6-516D4831E2D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DFB7-F575-4661-8992-F8173A0E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CAEC-63F3-4DE1-9910-C13117BD3B88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B6A8-5A56-4D6B-A1C5-4587DD2D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AC0F7-B1C4-402D-81F6-E015704E713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B669-3F65-42EE-BDF7-AF839FD2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C65C-380C-4314-9D91-9EF8C9A734F9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8C05-34E8-4BFA-9F6A-F1EC5A84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26CE-6726-4ECB-9DCB-30BB1454559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7A97-E1DF-42BF-A97C-1815CD85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8436-8D58-4AE6-8C0C-C09714FACF8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4BE1-ED25-40D7-9A6F-EE9AB4287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B48D-D976-46AF-900D-8F2A99CBBC2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9A49-912D-4C44-A72C-A2EC1B6A7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FF3A-FE2C-49FB-9F44-DC69CDAB581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3395-4D7D-44BB-B7BD-907A046BF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99B1-4555-4284-88B4-70A67568134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6F0-AB3B-4988-929A-D2DCEB686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1D79-2F4E-4209-848D-59FD91B2159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F492-585D-4481-9B71-DEA62CC82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0AF9-1165-410C-81EC-BCA2F716B049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0B71-CC91-4833-89F3-D7DAF1EE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BE26-A3FE-4362-87B3-E0B89ADBA2B4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42B3-254B-4BCB-B92B-911F2FE1A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EBA8-46C7-40C3-A359-E449E96E96A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42C9-80EA-4145-9B90-9906964E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868D-6068-4BB9-B6ED-39F31A54620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DAF-78F6-411D-BF6F-72FA17EF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8E4F-52A8-4658-AA12-FB373FC3321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458B-8A70-4348-8F34-23F59F612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7875-F602-46C4-BD92-E776F5C86B8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4907-23A3-480D-A337-F8A1653D4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1222-AC19-4952-BF16-6020C2CCF94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92A8-0091-4F18-B711-3423E6B7C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3329-E322-4514-98D9-36E9A07ABAE9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DB62-D0F6-490F-B1B6-D150AF50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6AC7-DEE8-4A75-8FB6-02930E4766C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F957-C465-4901-BE3E-2106A2320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AF74-DE0B-406A-B4AB-5895A894A338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78AA-D7FE-4259-919B-2E02D11B7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96" y="612775"/>
            <a:ext cx="8429684" cy="28876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A9FF-1331-4F40-BEDF-25A5A482FBB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D5C1-1F11-4260-A214-37DE817F4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AF8AB1-C24C-47BA-B76B-A6961DA1442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32816A-8725-4C3A-B7EA-1D37BDDB2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9C0B2-ADF1-4EF0-9A25-A061872BD7B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BA0D8-E231-4952-B6ED-692F0636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28286A-A328-4D2D-9BA5-FD37D474833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46AFE-2CEC-448F-B5CC-11219F275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CBA3FC-BEA4-4146-8C52-85EB8517BB8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9E755A-EF42-4D13-AF29-20435B7E6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86A14-9C58-4DD6-9D28-41BC8DF8DEB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B5078-0B4E-4DF8-B730-C212618BC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5127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6291263"/>
            <a:ext cx="6400800" cy="5667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428750" y="785813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619375" algn="l"/>
              </a:tabLst>
            </a:pP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№ 27</a:t>
            </a:r>
            <a:endParaRPr lang="ru-RU" sz="2400" b="1">
              <a:solidFill>
                <a:srgbClr val="7030A0"/>
              </a:solidFill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428875" y="1571625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619375" algn="l"/>
              </a:tabLst>
            </a:pPr>
            <a:r>
              <a:rPr lang="ru-RU" sz="2400" b="1">
                <a:solidFill>
                  <a:srgbClr val="8A2E4E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2400" b="1">
              <a:solidFill>
                <a:srgbClr val="8A2E4E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1500" y="2643188"/>
            <a:ext cx="7913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19375" algn="l"/>
              </a:tabLs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Первая медицинская помощь при травмах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57188" y="392906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19375" algn="l"/>
              </a:tabLst>
            </a:pPr>
            <a:r>
              <a:rPr lang="ru-RU" sz="2400" b="1" u="sng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Познакомить учащихся с видами травм, их</a:t>
            </a:r>
          </a:p>
          <a:p>
            <a:pPr eaLnBrk="0" hangingPunct="0">
              <a:tabLst>
                <a:tab pos="2619375" algn="l"/>
              </a:tabLst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признаками и алгоритмом действий при                                                            </a:t>
            </a:r>
          </a:p>
          <a:p>
            <a:pPr eaLnBrk="0" hangingPunct="0">
              <a:tabLst>
                <a:tab pos="2619375" algn="l"/>
              </a:tabLst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оказании первой медицинской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83970" grpId="0"/>
      <p:bldP spid="83971" grpId="0"/>
      <p:bldP spid="839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7772400" cy="571500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6357938"/>
            <a:ext cx="6400800" cy="500062"/>
          </a:xfrm>
        </p:spPr>
        <p:txBody>
          <a:bodyPr/>
          <a:lstStyle/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71500" y="0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0"/>
            <a:ext cx="8143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Признаки перелома.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Деформация (изменение формы конечности, укорочение или изменение ее оси).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Локальная (местная) боль.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Припухлость мягких тканей над переломом, кровоизлияние в них.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 открытых переломах - рваная рана с видимыми отломками кости, или без них.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Нарушение функции конечности.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 пальпации слышен «хруст» сломанной кости.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8429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400" b="1" i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сдавление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происходит размозжение мышц, подкожной жировой клетчатки, сосудов и нервов. Такие повреждения возникают от давления больших тяжестей (стена, балка, земля) во время обвалов, бомбардировок, землетрясений.</a:t>
            </a:r>
          </a:p>
          <a:p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Сдавления сопровождаются развитием шока, а в последующем — отравлением организма продуктами распада разрушенных мягких тканей.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>
              <a:defRPr/>
            </a:pP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6429375"/>
            <a:ext cx="6400800" cy="428625"/>
          </a:xfrm>
        </p:spPr>
        <p:txBody>
          <a:bodyPr/>
          <a:lstStyle/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1790700" cy="176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15240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1357322" cy="214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285860"/>
            <a:ext cx="1714500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>
            <a:lum/>
          </a:blip>
          <a:srcRect/>
          <a:stretch>
            <a:fillRect/>
          </a:stretch>
        </p:blipFill>
        <p:spPr bwMode="auto">
          <a:xfrm>
            <a:off x="428596" y="4357694"/>
            <a:ext cx="1214446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857760"/>
            <a:ext cx="14478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357688"/>
            <a:ext cx="144780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38" y="2928938"/>
            <a:ext cx="1357312" cy="143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714884"/>
            <a:ext cx="16002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-1" y="0"/>
            <a:ext cx="91440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Обезболивающие и согревающие препараты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6143625"/>
            <a:ext cx="6400800" cy="7143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1765300" cy="135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1584919" cy="1357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500563"/>
            <a:ext cx="4214813" cy="173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571625"/>
            <a:ext cx="2000250" cy="135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857364"/>
            <a:ext cx="2286016" cy="166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643563" y="571500"/>
            <a:ext cx="319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750" y="571500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286124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любезны не хворать!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5572164" cy="35004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33CC"/>
                </a:solidFill>
              </a:rPr>
              <a:t/>
            </a:r>
            <a:br>
              <a:rPr lang="ru-RU" sz="3100" dirty="0" smtClean="0">
                <a:solidFill>
                  <a:srgbClr val="FF33CC"/>
                </a:solidFill>
              </a:rPr>
            </a:br>
            <a:r>
              <a:rPr lang="ru-RU" sz="3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Механические травмы - это травмы, возникающие в результате механического воздействия на организм человека (ДТП, падения, удар и т.д.), а также при выполнении резких и сильных, часто не свойственных человеку движений. </a:t>
            </a:r>
            <a:r>
              <a:rPr lang="ru-RU" sz="2800" dirty="0" smtClean="0">
                <a:solidFill>
                  <a:srgbClr val="FF33CC"/>
                </a:solidFill>
              </a:rPr>
              <a:t/>
            </a:r>
            <a:br>
              <a:rPr lang="ru-RU" sz="2800" dirty="0" smtClean="0">
                <a:solidFill>
                  <a:srgbClr val="FF33CC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0488">
            <a:off x="6524625" y="225425"/>
            <a:ext cx="24526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6615">
            <a:off x="6354763" y="2246313"/>
            <a:ext cx="239553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8242">
            <a:off x="5834063" y="4413250"/>
            <a:ext cx="31115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857625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857625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4139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Виды механических травм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3286125"/>
            <a:ext cx="108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Ушибы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5813" y="5929313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Растяжения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358063" y="3286125"/>
            <a:ext cx="1198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Вывихи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072313" y="5786438"/>
            <a:ext cx="156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Переломы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6818">
            <a:off x="6929438" y="1357313"/>
            <a:ext cx="192881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8618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55539">
            <a:off x="357188" y="1357313"/>
            <a:ext cx="1928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20000" contrast="30000"/>
          </a:blip>
          <a:srcRect/>
          <a:stretch>
            <a:fillRect/>
          </a:stretch>
        </p:blipFill>
        <p:spPr bwMode="auto">
          <a:xfrm>
            <a:off x="6786563" y="3786188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2214563" y="1214438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678782" y="1893094"/>
            <a:ext cx="2571750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86500" y="1285875"/>
            <a:ext cx="57150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893469" y="1893094"/>
            <a:ext cx="2500313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321844" y="2536032"/>
            <a:ext cx="2428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857625"/>
            <a:ext cx="1928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929063" y="6072188"/>
            <a:ext cx="161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Сдавление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714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Ушиб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закрытое повреждение без нарушения целостности кожи, под которой происходит повреждение мелких сосудов и излияние крови (образуется гематома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5143500"/>
            <a:ext cx="5214937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25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143125"/>
            <a:ext cx="1285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143125"/>
            <a:ext cx="2786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71688" y="3857625"/>
            <a:ext cx="515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На место ушиба наложить холод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0" y="4572000"/>
            <a:ext cx="647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На место ушиба наложить тугую повязку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00125" y="5214938"/>
            <a:ext cx="7964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Обеспечить покой повреждённой конечности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6000750"/>
            <a:ext cx="9612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Доставить пострадавшего в медицинское учреждение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106863" y="453707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106069" y="5179219"/>
            <a:ext cx="3587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72731" y="5858669"/>
            <a:ext cx="427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6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6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6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36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36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6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36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36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36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0"/>
            <a:ext cx="8358188" cy="1785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Растяжение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(частичный разрыв) связок возникает при резких и сильных движениях в местах, где мышцы прикрепляются к костям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01286">
            <a:off x="346075" y="1851025"/>
            <a:ext cx="1933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714500"/>
            <a:ext cx="3214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1840">
            <a:off x="6948488" y="17732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88" y="3357563"/>
            <a:ext cx="30003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Наложить холод на повреждённое место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4500563"/>
            <a:ext cx="40005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Наложить тугую повязку на повреждённое место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92725" y="4005263"/>
            <a:ext cx="3643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покой повреждённой конечности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148263" y="5657850"/>
            <a:ext cx="3643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Придать повреждённой конечности возвышенное положение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5500688"/>
            <a:ext cx="39290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Доставить пострадавшего в медицинское учреждение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2857500" y="4214813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4500563" y="4714875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877050" y="5229225"/>
            <a:ext cx="214313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4429125" y="5857875"/>
            <a:ext cx="642938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8072437" cy="16430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Сдавление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 очень тяжелая травма конечности, при которой происходит размозжение мышц, подкожной жировой клетчатки, сосудов и нервов</a:t>
            </a: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786438"/>
            <a:ext cx="6400800" cy="70961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96307">
            <a:off x="193675" y="1993900"/>
            <a:ext cx="13763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4075">
            <a:off x="7678738" y="180975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1280">
            <a:off x="7440613" y="351155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54569">
            <a:off x="7499350" y="5153025"/>
            <a:ext cx="12795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5214938"/>
            <a:ext cx="26431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88" y="1643063"/>
            <a:ext cx="2714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извлечь пострадавшего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из-под  обломков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3" y="1643063"/>
            <a:ext cx="2571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наложить жгуты 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основанию конечности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86250" y="2143125"/>
            <a:ext cx="6429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429125" y="3500438"/>
            <a:ext cx="3071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обложить конечности пузырями со льдом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143625" y="2928938"/>
            <a:ext cx="14287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3786188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конечности иммобилизуют </a:t>
            </a:r>
          </a:p>
          <a:p>
            <a:pPr algn="ct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при помощи шин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000500" y="5143500"/>
            <a:ext cx="3357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Немедленно доставить в лечебное учреждение </a:t>
            </a:r>
          </a:p>
          <a:p>
            <a:pPr algn="ctr"/>
            <a:r>
              <a:rPr lang="ru-RU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 положении лёжа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357563" y="4071938"/>
            <a:ext cx="71437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14688" y="5500688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Перелом </a:t>
            </a: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полное или частичное нарушение целостности кости, возникшее при внешнем механическом воздействии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6434138"/>
            <a:ext cx="6400800" cy="4238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05309">
            <a:off x="695325" y="3776663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4155">
            <a:off x="528638" y="1489075"/>
            <a:ext cx="17589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8156">
            <a:off x="6794500" y="4359275"/>
            <a:ext cx="175736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5363">
            <a:off x="7137400" y="1957388"/>
            <a:ext cx="16954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28875" y="1643063"/>
            <a:ext cx="4714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Произвести  остановку кровотечения и обработку раны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500" y="300037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1-2 таблетки обезболивающего препарата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29000" y="4286250"/>
            <a:ext cx="2459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Сделать иммобилизацию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8" y="5643563"/>
            <a:ext cx="2571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Транспортировка в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травмпункт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2500313"/>
            <a:ext cx="14287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3857625"/>
            <a:ext cx="14287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5143500"/>
            <a:ext cx="14287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143875" cy="14700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Вывих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смещение кости по отношению к ее нормальному положению в суставе. Он возникает при резких, несвойственных суставу движениях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6291263"/>
            <a:ext cx="6400800" cy="5667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3869">
            <a:off x="7286625" y="3571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2705">
            <a:off x="7072313" y="1857375"/>
            <a:ext cx="1762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67131">
            <a:off x="571500" y="3786188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01768">
            <a:off x="714375" y="1785938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857750"/>
            <a:ext cx="17240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00375" y="1714500"/>
            <a:ext cx="314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Наложить холод на повреждённое место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14563" y="2714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1-2 таблетки обезболивающего препарата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14563" y="3786188"/>
            <a:ext cx="472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Сделать иммобилизацию  сустава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63" y="59293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Доставить пострадавшего в медицинское учреждение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429125" y="2571750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9125" y="3500438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9125" y="4286250"/>
            <a:ext cx="714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428625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6357938"/>
            <a:ext cx="6400800" cy="500062"/>
          </a:xfrm>
        </p:spPr>
        <p:txBody>
          <a:bodyPr/>
          <a:lstStyle/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0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ушиба. </a:t>
            </a:r>
          </a:p>
          <a:p>
            <a:pPr algn="ctr"/>
            <a:r>
              <a:rPr lang="ru-RU" sz="2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Боль. </a:t>
            </a:r>
          </a:p>
          <a:p>
            <a:pPr algn="ctr"/>
            <a:r>
              <a:rPr lang="ru-RU" sz="2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Покраснение. </a:t>
            </a:r>
          </a:p>
          <a:p>
            <a:pPr algn="ctr"/>
            <a:r>
              <a:rPr lang="ru-RU" sz="2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Припухлость. </a:t>
            </a:r>
          </a:p>
          <a:p>
            <a:pPr algn="ctr"/>
            <a:r>
              <a:rPr lang="ru-RU" sz="2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Местное повышение температуры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179888"/>
            <a:ext cx="84296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растяжения и разрыва связок.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Постоянная боль.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Кровоизлияние в месте травмы.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Резкое ограничение функции сустава.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Болезненность при пальпации. При растяжении и разрыве связок конечность, в отличие от переломов и вывихов, не деформируется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2071688"/>
            <a:ext cx="8358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 вывиха.</a:t>
            </a:r>
          </a:p>
          <a:p>
            <a:pPr algn="ctr"/>
            <a:r>
              <a:rPr lang="ru-RU" sz="24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Западение в области сустава. </a:t>
            </a:r>
          </a:p>
          <a:p>
            <a:pPr algn="ctr"/>
            <a:r>
              <a:rPr lang="ru-RU" sz="24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Боль. </a:t>
            </a:r>
          </a:p>
          <a:p>
            <a:pPr algn="ctr"/>
            <a:r>
              <a:rPr lang="ru-RU" sz="24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Невозможность движения. </a:t>
            </a:r>
          </a:p>
          <a:p>
            <a:pPr algn="ctr"/>
            <a:r>
              <a:rPr lang="ru-RU" sz="24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Пружинящая амортизация</a:t>
            </a:r>
            <a:endParaRPr lang="ru-RU" sz="2400" b="1" i="1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446</Words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Times New Roman</vt:lpstr>
      <vt:lpstr>Arial Black</vt:lpstr>
      <vt:lpstr>1_Тема Office</vt:lpstr>
      <vt:lpstr>3_Специальное оформление</vt:lpstr>
      <vt:lpstr>2_Специальное оформление</vt:lpstr>
      <vt:lpstr>Специальное оформление</vt:lpstr>
      <vt:lpstr>1_Специальное оформление</vt:lpstr>
      <vt:lpstr>Слайд 1</vt:lpstr>
      <vt:lpstr> Механические травмы - это травмы, возникающие в результате механического воздействия на организм человека (ДТП, падения, удар и т.д.), а также при выполнении резких и сильных, часто не свойственных человеку движений.  </vt:lpstr>
      <vt:lpstr>Слайд 3</vt:lpstr>
      <vt:lpstr>Ушиб - это закрытое повреждение без нарушения целостности кожи, под которой происходит повреждение мелких сосудов и излияние крови (образуется гематома)</vt:lpstr>
      <vt:lpstr>Растяжение (частичный разрыв) связок возникает при резких и сильных движениях в местах, где мышцы прикрепляются к костям</vt:lpstr>
      <vt:lpstr>Сдавление – это  очень тяжелая травма конечности, при которой происходит размозжение мышц, подкожной жировой клетчатки, сосудов и нервов</vt:lpstr>
      <vt:lpstr>Перелом  - это полное или частичное нарушение целостности кости, возникшее при внешнем механическом воздействии</vt:lpstr>
      <vt:lpstr>Вывих - это смещение кости по отношению к ее нормальному положению в суставе. Он возникает при резких, несвойственных суставу движениях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104</cp:revision>
  <dcterms:modified xsi:type="dcterms:W3CDTF">2012-12-01T22:46:37Z</dcterms:modified>
</cp:coreProperties>
</file>